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8" r:id="rId10"/>
    <p:sldId id="270" r:id="rId11"/>
    <p:sldId id="271" r:id="rId12"/>
    <p:sldId id="272" r:id="rId13"/>
    <p:sldId id="269" r:id="rId14"/>
    <p:sldId id="264" r:id="rId15"/>
    <p:sldId id="265" r:id="rId16"/>
    <p:sldId id="266" r:id="rId17"/>
    <p:sldId id="280" r:id="rId18"/>
    <p:sldId id="281" r:id="rId19"/>
    <p:sldId id="282" r:id="rId20"/>
    <p:sldId id="283" r:id="rId21"/>
    <p:sldId id="274" r:id="rId22"/>
    <p:sldId id="275" r:id="rId23"/>
    <p:sldId id="276" r:id="rId24"/>
    <p:sldId id="277" r:id="rId25"/>
    <p:sldId id="278" r:id="rId26"/>
    <p:sldId id="279" r:id="rId27"/>
    <p:sldId id="26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>
      <p:cViewPr varScale="1">
        <p:scale>
          <a:sx n="103" d="100"/>
          <a:sy n="103" d="100"/>
        </p:scale>
        <p:origin x="21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Surgical Management of Gastric Cancer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 Alex </a:t>
            </a:r>
            <a:r>
              <a:rPr lang="en-US" dirty="0" err="1" smtClean="0"/>
              <a:t>Muturi</a:t>
            </a:r>
            <a:endParaRPr lang="en-US" dirty="0" smtClean="0"/>
          </a:p>
          <a:p>
            <a:r>
              <a:rPr lang="en-US" dirty="0" smtClean="0"/>
              <a:t>Surgical Gastro’ &amp;Colorectal Surgeon</a:t>
            </a:r>
          </a:p>
          <a:p>
            <a:r>
              <a:rPr lang="en-US" dirty="0" smtClean="0"/>
              <a:t>GSK Symposium 24/05/25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7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21585" r="34936" b="18829"/>
          <a:stretch/>
        </p:blipFill>
        <p:spPr bwMode="auto">
          <a:xfrm>
            <a:off x="457200" y="1876931"/>
            <a:ext cx="8229600" cy="3972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546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12339" t="21889" r="33494"/>
          <a:stretch/>
        </p:blipFill>
        <p:spPr bwMode="auto">
          <a:xfrm>
            <a:off x="1594705" y="1600200"/>
            <a:ext cx="5954589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2887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7051" t="12769" r="35096"/>
          <a:stretch/>
        </p:blipFill>
        <p:spPr bwMode="auto">
          <a:xfrm>
            <a:off x="1724562" y="1600200"/>
            <a:ext cx="5694875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292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17147" t="13072" r="36539"/>
          <a:stretch/>
        </p:blipFill>
        <p:spPr bwMode="auto">
          <a:xfrm>
            <a:off x="2284549" y="1600200"/>
            <a:ext cx="4574902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564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1457070" cy="206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32062"/>
            <a:ext cx="1255713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922445"/>
              </p:ext>
            </p:extLst>
          </p:nvPr>
        </p:nvGraphicFramePr>
        <p:xfrm>
          <a:off x="3825875" y="3209925"/>
          <a:ext cx="149066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Packager Shell Object" showAsIcon="1" r:id="rId5" imgW="1490400" imgH="437760" progId="Package">
                  <p:embed/>
                </p:oleObj>
              </mc:Choice>
              <mc:Fallback>
                <p:oleObj name="Packager Shell Object" showAsIcon="1" r:id="rId5" imgW="149040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5875" y="3209925"/>
                        <a:ext cx="1490663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110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Surgery in </a:t>
            </a:r>
            <a:r>
              <a:rPr lang="en-US" dirty="0" err="1" smtClean="0"/>
              <a:t>Unresectable</a:t>
            </a:r>
            <a:r>
              <a:rPr lang="en-US" dirty="0" smtClean="0"/>
              <a:t>/Metastatic </a:t>
            </a:r>
            <a:r>
              <a:rPr lang="en-US" dirty="0" err="1" smtClean="0"/>
              <a:t>Dse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 survival benefit</a:t>
            </a:r>
          </a:p>
          <a:p>
            <a:r>
              <a:rPr lang="en-US" dirty="0" smtClean="0"/>
              <a:t>Resection of isolated peritoneal nodules</a:t>
            </a:r>
          </a:p>
          <a:p>
            <a:r>
              <a:rPr lang="en-US" dirty="0" smtClean="0"/>
              <a:t>Palliative surgery:</a:t>
            </a:r>
          </a:p>
          <a:p>
            <a:r>
              <a:rPr lang="en-US" dirty="0" smtClean="0"/>
              <a:t>Bleeding-first line is </a:t>
            </a:r>
            <a:r>
              <a:rPr lang="en-US" dirty="0" err="1" smtClean="0"/>
              <a:t>APC,radiotherapy</a:t>
            </a:r>
            <a:r>
              <a:rPr lang="en-US" dirty="0" smtClean="0"/>
              <a:t>-palliative </a:t>
            </a:r>
            <a:r>
              <a:rPr lang="en-US" dirty="0" err="1" smtClean="0"/>
              <a:t>gastrectomy,high</a:t>
            </a:r>
            <a:r>
              <a:rPr lang="en-US" dirty="0" smtClean="0"/>
              <a:t> complication rate</a:t>
            </a:r>
          </a:p>
          <a:p>
            <a:r>
              <a:rPr lang="en-US" dirty="0" smtClean="0"/>
              <a:t>Obstruction(GOO)-</a:t>
            </a:r>
            <a:r>
              <a:rPr lang="en-US" dirty="0" err="1" smtClean="0"/>
              <a:t>gastrojej</a:t>
            </a:r>
            <a:r>
              <a:rPr lang="en-US" dirty="0" smtClean="0"/>
              <a:t> bypass(laparoscopic)-less </a:t>
            </a:r>
            <a:r>
              <a:rPr lang="en-US" dirty="0" err="1" smtClean="0"/>
              <a:t>morbid,longer</a:t>
            </a:r>
            <a:r>
              <a:rPr lang="en-US" dirty="0" smtClean="0"/>
              <a:t> palliation than stent</a:t>
            </a:r>
          </a:p>
          <a:p>
            <a:r>
              <a:rPr lang="en-US" dirty="0" smtClean="0"/>
              <a:t>Perforation-</a:t>
            </a:r>
            <a:r>
              <a:rPr lang="en-US" dirty="0" err="1" smtClean="0"/>
              <a:t>localised</a:t>
            </a:r>
            <a:r>
              <a:rPr lang="en-US" dirty="0" smtClean="0"/>
              <a:t> non oncological resection-source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4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Surgery for recurrent </a:t>
            </a:r>
            <a:r>
              <a:rPr lang="en-US" dirty="0" err="1" smtClean="0"/>
              <a:t>dse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Recurrence-at surgical </a:t>
            </a:r>
            <a:r>
              <a:rPr lang="en-US" dirty="0" err="1" smtClean="0"/>
              <a:t>bed,LNs,anastomaotic</a:t>
            </a:r>
            <a:r>
              <a:rPr lang="en-US" dirty="0" smtClean="0"/>
              <a:t> site-poor </a:t>
            </a:r>
            <a:r>
              <a:rPr lang="en-US" dirty="0" err="1" smtClean="0"/>
              <a:t>prognosis.Need</a:t>
            </a:r>
            <a:r>
              <a:rPr lang="en-US" dirty="0" smtClean="0"/>
              <a:t> </a:t>
            </a:r>
            <a:r>
              <a:rPr lang="en-US" dirty="0" err="1" smtClean="0"/>
              <a:t>neoadjuvant</a:t>
            </a:r>
            <a:r>
              <a:rPr lang="en-US" dirty="0" smtClean="0"/>
              <a:t> </a:t>
            </a:r>
            <a:r>
              <a:rPr lang="en-US" dirty="0" err="1" smtClean="0"/>
              <a:t>rx</a:t>
            </a:r>
            <a:endParaRPr lang="en-US" dirty="0" smtClean="0"/>
          </a:p>
          <a:p>
            <a:r>
              <a:rPr lang="en-US" dirty="0" err="1" smtClean="0"/>
              <a:t>Vs</a:t>
            </a:r>
            <a:endParaRPr lang="en-US" dirty="0" smtClean="0"/>
          </a:p>
          <a:p>
            <a:r>
              <a:rPr lang="en-US" dirty="0" err="1" smtClean="0"/>
              <a:t>Metachronous</a:t>
            </a:r>
            <a:r>
              <a:rPr lang="en-US" dirty="0" smtClean="0"/>
              <a:t> cancer in the remnant stomach-better prognosis</a:t>
            </a:r>
          </a:p>
          <a:p>
            <a:r>
              <a:rPr lang="en-US" dirty="0" smtClean="0"/>
              <a:t>Completion </a:t>
            </a:r>
            <a:r>
              <a:rPr lang="en-US" dirty="0" err="1" smtClean="0"/>
              <a:t>gastrectomy</a:t>
            </a:r>
            <a:endParaRPr lang="en-US" dirty="0" smtClean="0"/>
          </a:p>
          <a:p>
            <a:r>
              <a:rPr lang="en-US" dirty="0" err="1" smtClean="0"/>
              <a:t>Multivisceral</a:t>
            </a:r>
            <a:r>
              <a:rPr lang="en-US" dirty="0" smtClean="0"/>
              <a:t> resection-has to achieve R0,high morbidity especially with pancreatic resection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 term complications of </a:t>
            </a:r>
            <a:r>
              <a:rPr lang="en-US" dirty="0" err="1"/>
              <a:t>gastrectomy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1.Dumping syndrome-rapid emptying of partially digested food.Early,10-30min,75% of cases-rapid delivery of high osmotic load.</a:t>
            </a:r>
          </a:p>
          <a:p>
            <a:r>
              <a:rPr lang="en-US" dirty="0" smtClean="0"/>
              <a:t>Late-2-3 </a:t>
            </a:r>
            <a:r>
              <a:rPr lang="en-US" dirty="0" err="1" smtClean="0"/>
              <a:t>hrs,in</a:t>
            </a:r>
            <a:r>
              <a:rPr lang="en-US" dirty="0" smtClean="0"/>
              <a:t> 25% of </a:t>
            </a:r>
            <a:r>
              <a:rPr lang="en-US" dirty="0" err="1" smtClean="0"/>
              <a:t>cases,quick</a:t>
            </a:r>
            <a:r>
              <a:rPr lang="en-US" dirty="0" smtClean="0"/>
              <a:t> elevation of blood sugar</a:t>
            </a:r>
          </a:p>
          <a:p>
            <a:r>
              <a:rPr lang="en-US" dirty="0" smtClean="0"/>
              <a:t>Condition can lead to food aversion-malnutrition</a:t>
            </a:r>
          </a:p>
        </p:txBody>
      </p:sp>
    </p:spTree>
    <p:extLst>
      <p:ext uri="{BB962C8B-B14F-4D97-AF65-F5344CB8AC3E}">
        <p14:creationId xmlns:p14="http://schemas.microsoft.com/office/powerpoint/2010/main" val="384306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335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63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Management of dumping </a:t>
            </a:r>
            <a:r>
              <a:rPr lang="en-US" dirty="0" err="1" smtClean="0"/>
              <a:t>syndrome:a</a:t>
            </a:r>
            <a:r>
              <a:rPr lang="en-US" dirty="0" smtClean="0"/>
              <a:t>)Advice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8153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77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Surgical preoperative staging/evaluation</a:t>
            </a:r>
          </a:p>
          <a:p>
            <a:r>
              <a:rPr lang="en-US" dirty="0" err="1" smtClean="0"/>
              <a:t>Resectable</a:t>
            </a:r>
            <a:r>
              <a:rPr lang="en-US" dirty="0" smtClean="0"/>
              <a:t> early disease</a:t>
            </a:r>
          </a:p>
          <a:p>
            <a:r>
              <a:rPr lang="en-US" dirty="0" err="1" smtClean="0"/>
              <a:t>Resectable</a:t>
            </a:r>
            <a:r>
              <a:rPr lang="en-US" dirty="0" smtClean="0"/>
              <a:t> locally advanced disease</a:t>
            </a:r>
          </a:p>
          <a:p>
            <a:r>
              <a:rPr lang="en-US" dirty="0" smtClean="0"/>
              <a:t>Surgery in metastatic disease setting</a:t>
            </a:r>
          </a:p>
          <a:p>
            <a:r>
              <a:rPr lang="en-US" dirty="0" smtClean="0"/>
              <a:t>Role of surgery in recurrent/gastric remnant </a:t>
            </a:r>
            <a:r>
              <a:rPr lang="en-US" dirty="0" err="1" smtClean="0"/>
              <a:t>dse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34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Pharmacological: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2200"/>
            <a:ext cx="6248400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23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</a:t>
            </a:r>
            <a:r>
              <a:rPr lang="en-US" dirty="0" smtClean="0"/>
              <a:t>.Nutritional deficiencies-</a:t>
            </a:r>
            <a:r>
              <a:rPr lang="en-US" b="1" i="1" dirty="0" smtClean="0"/>
              <a:t>Fe </a:t>
            </a:r>
            <a:r>
              <a:rPr lang="en-US" b="1" i="1" dirty="0" err="1" smtClean="0"/>
              <a:t>def</a:t>
            </a:r>
            <a:r>
              <a:rPr lang="en-US" b="1" i="1" dirty="0" smtClean="0"/>
              <a:t> anaemia</a:t>
            </a:r>
            <a:r>
              <a:rPr lang="en-US" dirty="0" smtClean="0"/>
              <a:t>,hypocalcemia,B12 deficiency</a:t>
            </a:r>
          </a:p>
          <a:p>
            <a:r>
              <a:rPr lang="en-US" dirty="0"/>
              <a:t>3</a:t>
            </a:r>
            <a:r>
              <a:rPr lang="en-US" dirty="0" smtClean="0"/>
              <a:t>.Chronic fatigue-?</a:t>
            </a:r>
            <a:r>
              <a:rPr lang="en-US" dirty="0" err="1" smtClean="0"/>
              <a:t>micronutrients,inadequate</a:t>
            </a:r>
            <a:r>
              <a:rPr lang="en-US" dirty="0" smtClean="0"/>
              <a:t> </a:t>
            </a:r>
            <a:r>
              <a:rPr lang="en-US" dirty="0" err="1" smtClean="0"/>
              <a:t>intake,neuropathies</a:t>
            </a:r>
            <a:r>
              <a:rPr lang="en-US" dirty="0" smtClean="0"/>
              <a:t>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/>
              <a:t>4</a:t>
            </a:r>
            <a:r>
              <a:rPr lang="en-US" dirty="0" smtClean="0"/>
              <a:t>.Reflux-food,bile-disruption of the </a:t>
            </a:r>
            <a:r>
              <a:rPr lang="en-US" dirty="0" err="1" smtClean="0"/>
              <a:t>hiatus,delayed</a:t>
            </a:r>
            <a:r>
              <a:rPr lang="en-US" dirty="0" smtClean="0"/>
              <a:t> emptying-</a:t>
            </a:r>
            <a:r>
              <a:rPr lang="en-US" dirty="0" err="1" smtClean="0"/>
              <a:t>vagus</a:t>
            </a:r>
            <a:r>
              <a:rPr lang="en-US" dirty="0" smtClean="0"/>
              <a:t> nerve division</a:t>
            </a:r>
          </a:p>
          <a:p>
            <a:r>
              <a:rPr lang="en-US" dirty="0"/>
              <a:t>5</a:t>
            </a:r>
            <a:r>
              <a:rPr lang="en-US" dirty="0" smtClean="0"/>
              <a:t>.</a:t>
            </a:r>
            <a:r>
              <a:rPr lang="en-US" b="1" i="1" dirty="0" smtClean="0"/>
              <a:t>Anatomotic strictures</a:t>
            </a:r>
          </a:p>
          <a:p>
            <a:r>
              <a:rPr lang="en-US" dirty="0"/>
              <a:t>6</a:t>
            </a:r>
            <a:r>
              <a:rPr lang="en-US" dirty="0" smtClean="0"/>
              <a:t>.Upper GI bleeding-recurrent </a:t>
            </a:r>
            <a:r>
              <a:rPr lang="en-US" dirty="0" err="1" smtClean="0"/>
              <a:t>cancer,other</a:t>
            </a:r>
            <a:r>
              <a:rPr lang="en-US" dirty="0" smtClean="0"/>
              <a:t> benign </a:t>
            </a:r>
            <a:r>
              <a:rPr lang="en-US" dirty="0" err="1" smtClean="0"/>
              <a:t>causes,</a:t>
            </a:r>
            <a:r>
              <a:rPr lang="en-US" b="1" i="1" dirty="0" err="1" smtClean="0"/>
              <a:t>marginal</a:t>
            </a:r>
            <a:r>
              <a:rPr lang="en-US" b="1" i="1" dirty="0" smtClean="0"/>
              <a:t> ulcers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53400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Anastomotic strictures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Endoscopic treatment-evaluation on </a:t>
            </a:r>
            <a:r>
              <a:rPr lang="en-US" dirty="0" err="1" smtClean="0"/>
              <a:t>WL&amp;NBI,dilatation,stricturotomy,LAMS</a:t>
            </a:r>
            <a:r>
              <a:rPr lang="en-US" dirty="0" smtClean="0"/>
              <a:t> and biopsy of stricture-for recurrence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61538" t="24625" b="25213"/>
          <a:stretch/>
        </p:blipFill>
        <p:spPr bwMode="auto">
          <a:xfrm>
            <a:off x="2590800" y="3124201"/>
            <a:ext cx="2286000" cy="1838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531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Marginal ulcers-</a:t>
            </a:r>
            <a:r>
              <a:rPr lang="en-US" dirty="0" err="1" smtClean="0"/>
              <a:t>bleeding,perf,fistulae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0833" t="17633" r="21634"/>
          <a:stretch/>
        </p:blipFill>
        <p:spPr bwMode="auto">
          <a:xfrm>
            <a:off x="1573093" y="1600200"/>
            <a:ext cx="5997813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40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2" y="2482056"/>
            <a:ext cx="33051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616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2" y="2477294"/>
            <a:ext cx="330517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700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14600"/>
            <a:ext cx="33051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330517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781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Surveillance post </a:t>
            </a:r>
            <a:r>
              <a:rPr lang="en-US" dirty="0" err="1" smtClean="0"/>
              <a:t>gastrectomy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Endoscopic surveillance-6mo,1 yr,2yrs,3yrs,5yrs</a:t>
            </a:r>
          </a:p>
          <a:p>
            <a:r>
              <a:rPr lang="en-US" dirty="0" smtClean="0"/>
              <a:t>Endoscopic </a:t>
            </a:r>
            <a:r>
              <a:rPr lang="en-US" dirty="0"/>
              <a:t>m</a:t>
            </a:r>
            <a:r>
              <a:rPr lang="en-US" dirty="0" smtClean="0"/>
              <a:t>anagement of </a:t>
            </a:r>
            <a:r>
              <a:rPr lang="en-US" dirty="0" err="1" smtClean="0"/>
              <a:t>strictures,bleeding</a:t>
            </a:r>
            <a:r>
              <a:rPr lang="en-US" dirty="0" smtClean="0"/>
              <a:t> marginal ulcers</a:t>
            </a:r>
          </a:p>
          <a:p>
            <a:r>
              <a:rPr lang="en-US" dirty="0" smtClean="0"/>
              <a:t>Picking of recurrences/new cancers in remnant stomach</a:t>
            </a:r>
          </a:p>
          <a:p>
            <a:r>
              <a:rPr lang="en-US" dirty="0" smtClean="0"/>
              <a:t>Labs-</a:t>
            </a:r>
            <a:r>
              <a:rPr lang="en-US" dirty="0" err="1" smtClean="0"/>
              <a:t>CBC,biochem,Fe</a:t>
            </a:r>
            <a:r>
              <a:rPr lang="en-US" dirty="0" smtClean="0"/>
              <a:t> studies,folate,B12,ca every 3mo for 1</a:t>
            </a:r>
            <a:r>
              <a:rPr lang="en-US" baseline="30000" dirty="0" smtClean="0"/>
              <a:t>st</a:t>
            </a:r>
            <a:r>
              <a:rPr lang="en-US" dirty="0" smtClean="0"/>
              <a:t> year and annually after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208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 Prognosis of gastric </a:t>
            </a:r>
            <a:r>
              <a:rPr lang="en-US" dirty="0" err="1" smtClean="0"/>
              <a:t>ca</a:t>
            </a:r>
            <a:r>
              <a:rPr lang="en-US" dirty="0" smtClean="0"/>
              <a:t> poor 5YSR 35%-late diagnosis</a:t>
            </a:r>
            <a:r>
              <a:rPr lang="en-US" baseline="30000" dirty="0" smtClean="0"/>
              <a:t>1</a:t>
            </a:r>
            <a:endParaRPr lang="en-US" dirty="0" smtClean="0"/>
          </a:p>
          <a:p>
            <a:r>
              <a:rPr lang="en-US" dirty="0" smtClean="0"/>
              <a:t>Endoscopic </a:t>
            </a:r>
            <a:r>
              <a:rPr lang="en-US" dirty="0" err="1" smtClean="0"/>
              <a:t>rx</a:t>
            </a:r>
            <a:r>
              <a:rPr lang="en-US" dirty="0" smtClean="0"/>
              <a:t> viable for very early </a:t>
            </a:r>
            <a:r>
              <a:rPr lang="en-US" dirty="0" err="1" smtClean="0"/>
              <a:t>dse</a:t>
            </a:r>
            <a:r>
              <a:rPr lang="en-US" dirty="0" smtClean="0"/>
              <a:t>-low LN</a:t>
            </a:r>
          </a:p>
          <a:p>
            <a:r>
              <a:rPr lang="en-US" dirty="0" smtClean="0"/>
              <a:t>Radical resection the cornerstone of potentially curative </a:t>
            </a:r>
            <a:r>
              <a:rPr lang="en-US" dirty="0" err="1" smtClean="0"/>
              <a:t>rx</a:t>
            </a:r>
            <a:endParaRPr lang="en-US" dirty="0" smtClean="0"/>
          </a:p>
          <a:p>
            <a:r>
              <a:rPr lang="en-US" dirty="0" smtClean="0"/>
              <a:t>MDT approach essential</a:t>
            </a:r>
          </a:p>
          <a:p>
            <a:r>
              <a:rPr lang="en-US" dirty="0" smtClean="0"/>
              <a:t>Advanced </a:t>
            </a:r>
            <a:r>
              <a:rPr lang="en-US" dirty="0" err="1" smtClean="0"/>
              <a:t>dse</a:t>
            </a:r>
            <a:r>
              <a:rPr lang="en-US" dirty="0" smtClean="0"/>
              <a:t> NAT then surgery</a:t>
            </a:r>
          </a:p>
          <a:p>
            <a:r>
              <a:rPr lang="en-US" dirty="0" smtClean="0"/>
              <a:t>Treatment of peritoneal </a:t>
            </a:r>
            <a:r>
              <a:rPr lang="en-US" dirty="0" err="1" smtClean="0"/>
              <a:t>dse</a:t>
            </a:r>
            <a:r>
              <a:rPr lang="en-US" dirty="0" smtClean="0"/>
              <a:t> challenging</a:t>
            </a:r>
          </a:p>
          <a:p>
            <a:r>
              <a:rPr lang="en-US" dirty="0" smtClean="0"/>
              <a:t>Solid visceral </a:t>
            </a:r>
            <a:r>
              <a:rPr lang="en-US" dirty="0" err="1" smtClean="0"/>
              <a:t>mets</a:t>
            </a:r>
            <a:r>
              <a:rPr lang="en-US" dirty="0" smtClean="0"/>
              <a:t> resection not well established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05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Pretreatment surgical staging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Staging </a:t>
            </a:r>
            <a:r>
              <a:rPr lang="en-US" dirty="0" err="1" smtClean="0"/>
              <a:t>laparoscopy+peritoneal</a:t>
            </a:r>
            <a:r>
              <a:rPr lang="en-US" dirty="0"/>
              <a:t> </a:t>
            </a:r>
            <a:r>
              <a:rPr lang="en-US" dirty="0" smtClean="0"/>
              <a:t>lavage for cytology</a:t>
            </a:r>
          </a:p>
          <a:p>
            <a:r>
              <a:rPr lang="en-US" dirty="0" smtClean="0"/>
              <a:t>Before start of </a:t>
            </a:r>
            <a:r>
              <a:rPr lang="en-US" dirty="0" err="1" smtClean="0"/>
              <a:t>neaodjuvant</a:t>
            </a:r>
            <a:r>
              <a:rPr lang="en-US" dirty="0" smtClean="0"/>
              <a:t> </a:t>
            </a:r>
            <a:r>
              <a:rPr lang="en-US" dirty="0" err="1" smtClean="0"/>
              <a:t>chemorx</a:t>
            </a:r>
            <a:endParaRPr lang="en-US" dirty="0" smtClean="0"/>
          </a:p>
          <a:p>
            <a:r>
              <a:rPr lang="en-US" dirty="0" smtClean="0"/>
              <a:t>More invasive than CT,PET but can </a:t>
            </a:r>
            <a:r>
              <a:rPr lang="en-US" dirty="0" err="1" smtClean="0"/>
              <a:t>visualise</a:t>
            </a:r>
            <a:r>
              <a:rPr lang="en-US" dirty="0" smtClean="0"/>
              <a:t> </a:t>
            </a:r>
            <a:r>
              <a:rPr lang="en-US" dirty="0" err="1" smtClean="0"/>
              <a:t>liver,peritoneal</a:t>
            </a:r>
            <a:r>
              <a:rPr lang="en-US" dirty="0" smtClean="0"/>
              <a:t> surface and LNs</a:t>
            </a:r>
          </a:p>
          <a:p>
            <a:r>
              <a:rPr lang="en-US" dirty="0" err="1" smtClean="0"/>
              <a:t>Convential</a:t>
            </a:r>
            <a:r>
              <a:rPr lang="en-US" dirty="0" smtClean="0"/>
              <a:t> imaging-CT,MRI,PET low pickup rate of peritoneal nodules-most </a:t>
            </a:r>
            <a:r>
              <a:rPr lang="en-US" u="sng" dirty="0" smtClean="0"/>
              <a:t>&lt; </a:t>
            </a:r>
            <a:r>
              <a:rPr lang="en-US" dirty="0" smtClean="0"/>
              <a:t>5mm</a:t>
            </a:r>
          </a:p>
          <a:p>
            <a:r>
              <a:rPr lang="en-US" dirty="0" smtClean="0"/>
              <a:t>Detection of </a:t>
            </a:r>
            <a:r>
              <a:rPr lang="en-US" dirty="0" err="1" smtClean="0"/>
              <a:t>radiologically</a:t>
            </a:r>
            <a:r>
              <a:rPr lang="en-US" dirty="0" smtClean="0"/>
              <a:t> occult </a:t>
            </a:r>
            <a:r>
              <a:rPr lang="en-US" dirty="0" err="1" smtClean="0"/>
              <a:t>mets</a:t>
            </a:r>
            <a:r>
              <a:rPr lang="en-US" dirty="0" smtClean="0"/>
              <a:t>-goals of </a:t>
            </a:r>
            <a:r>
              <a:rPr lang="en-US" dirty="0" err="1" smtClean="0"/>
              <a:t>care,avoid</a:t>
            </a:r>
            <a:r>
              <a:rPr lang="en-US" dirty="0" smtClean="0"/>
              <a:t> futile </a:t>
            </a:r>
            <a:r>
              <a:rPr lang="en-US" dirty="0" err="1" smtClean="0"/>
              <a:t>exlap</a:t>
            </a:r>
            <a:endParaRPr lang="en-US" dirty="0" smtClean="0"/>
          </a:p>
          <a:p>
            <a:r>
              <a:rPr lang="en-US" dirty="0" smtClean="0"/>
              <a:t>Especially for diffuse/Linitis-50-60% risk of peritoneal </a:t>
            </a:r>
            <a:r>
              <a:rPr lang="en-US" dirty="0" err="1" smtClean="0"/>
              <a:t>mets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28829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3455987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396212"/>
              </p:ext>
            </p:extLst>
          </p:nvPr>
        </p:nvGraphicFramePr>
        <p:xfrm>
          <a:off x="990600" y="5181600"/>
          <a:ext cx="149066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Packager Shell Object" showAsIcon="1" r:id="rId5" imgW="1490400" imgH="437760" progId="Package">
                  <p:embed/>
                </p:oleObj>
              </mc:Choice>
              <mc:Fallback>
                <p:oleObj name="Packager Shell Object" showAsIcon="1" r:id="rId5" imgW="149040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600" y="5181600"/>
                        <a:ext cx="1490663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07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Resectable</a:t>
            </a:r>
            <a:r>
              <a:rPr lang="en-US" dirty="0" smtClean="0"/>
              <a:t> early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T1N0 </a:t>
            </a:r>
            <a:r>
              <a:rPr lang="en-US" dirty="0" err="1" smtClean="0"/>
              <a:t>dse,not</a:t>
            </a:r>
            <a:r>
              <a:rPr lang="en-US" dirty="0" smtClean="0"/>
              <a:t> a candidate for endoscopic RX-surgery upfront</a:t>
            </a:r>
          </a:p>
          <a:p>
            <a:r>
              <a:rPr lang="en-US" dirty="0" smtClean="0"/>
              <a:t>Aim is eradicate </a:t>
            </a:r>
            <a:r>
              <a:rPr lang="en-US" dirty="0" err="1" smtClean="0"/>
              <a:t>tumour</a:t>
            </a:r>
            <a:r>
              <a:rPr lang="en-US" dirty="0" smtClean="0"/>
              <a:t> and LNs-DFS,OS</a:t>
            </a:r>
          </a:p>
          <a:p>
            <a:r>
              <a:rPr lang="en-US" dirty="0" smtClean="0"/>
              <a:t>Distal dse-2/3 of stomach</a:t>
            </a:r>
          </a:p>
          <a:p>
            <a:r>
              <a:rPr lang="en-US" dirty="0" smtClean="0"/>
              <a:t>Mid gastric and GEJ-total </a:t>
            </a:r>
            <a:r>
              <a:rPr lang="en-US" dirty="0" err="1" smtClean="0"/>
              <a:t>gastrectomy</a:t>
            </a:r>
            <a:endParaRPr lang="en-US" dirty="0" smtClean="0"/>
          </a:p>
          <a:p>
            <a:r>
              <a:rPr lang="en-US" dirty="0" smtClean="0"/>
              <a:t>Margins-min 3cm for </a:t>
            </a:r>
            <a:r>
              <a:rPr lang="en-US" dirty="0" err="1" smtClean="0"/>
              <a:t>expansile</a:t>
            </a:r>
            <a:r>
              <a:rPr lang="en-US" dirty="0" smtClean="0"/>
              <a:t> growths,5cm for infiltrative(</a:t>
            </a:r>
            <a:r>
              <a:rPr lang="en-US" dirty="0" err="1" smtClean="0"/>
              <a:t>totalgastrectomy</a:t>
            </a:r>
            <a:r>
              <a:rPr lang="en-US" dirty="0" smtClean="0"/>
              <a:t> may be best bet)</a:t>
            </a:r>
          </a:p>
          <a:p>
            <a:r>
              <a:rPr lang="en-US" dirty="0" smtClean="0"/>
              <a:t>Minimally invasive </a:t>
            </a:r>
            <a:r>
              <a:rPr lang="en-US" dirty="0" err="1" smtClean="0"/>
              <a:t>sx</a:t>
            </a:r>
            <a:r>
              <a:rPr lang="en-US" dirty="0" smtClean="0"/>
              <a:t>-</a:t>
            </a:r>
            <a:r>
              <a:rPr lang="en-US" dirty="0" err="1" smtClean="0"/>
              <a:t>lap,robot</a:t>
            </a:r>
            <a:r>
              <a:rPr lang="en-US" dirty="0" smtClean="0"/>
              <a:t>-faster </a:t>
            </a:r>
            <a:r>
              <a:rPr lang="en-US" dirty="0" err="1" smtClean="0"/>
              <a:t>recovery,magnification,less</a:t>
            </a:r>
            <a:r>
              <a:rPr lang="en-US" dirty="0" smtClean="0"/>
              <a:t> </a:t>
            </a:r>
            <a:r>
              <a:rPr lang="en-US" dirty="0" err="1" smtClean="0"/>
              <a:t>scars,less</a:t>
            </a:r>
            <a:r>
              <a:rPr lang="en-US" dirty="0" smtClean="0"/>
              <a:t> hernia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35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Resectable</a:t>
            </a:r>
            <a:r>
              <a:rPr lang="en-US" dirty="0" smtClean="0"/>
              <a:t> locally advanced </a:t>
            </a:r>
            <a:r>
              <a:rPr lang="en-US" dirty="0" err="1" smtClean="0"/>
              <a:t>dse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From T2N0 and above</a:t>
            </a:r>
          </a:p>
          <a:p>
            <a:r>
              <a:rPr lang="en-US" dirty="0" smtClean="0"/>
              <a:t>Risk of </a:t>
            </a:r>
            <a:r>
              <a:rPr lang="en-US" dirty="0" err="1" smtClean="0"/>
              <a:t>LNs,periotoneal</a:t>
            </a:r>
            <a:r>
              <a:rPr lang="en-US" dirty="0" smtClean="0"/>
              <a:t> </a:t>
            </a:r>
            <a:r>
              <a:rPr lang="en-US" dirty="0" err="1" smtClean="0"/>
              <a:t>dse</a:t>
            </a:r>
            <a:r>
              <a:rPr lang="en-US" dirty="0" smtClean="0"/>
              <a:t> and distant </a:t>
            </a:r>
            <a:r>
              <a:rPr lang="en-US" dirty="0" err="1" smtClean="0"/>
              <a:t>mets</a:t>
            </a:r>
            <a:r>
              <a:rPr lang="en-US" dirty="0" smtClean="0"/>
              <a:t> rises with T and N stage</a:t>
            </a:r>
          </a:p>
          <a:p>
            <a:r>
              <a:rPr lang="en-US" dirty="0" smtClean="0"/>
              <a:t>Need staging </a:t>
            </a:r>
            <a:r>
              <a:rPr lang="en-US" dirty="0" err="1" smtClean="0"/>
              <a:t>lap,if</a:t>
            </a:r>
            <a:r>
              <a:rPr lang="en-US" dirty="0" smtClean="0"/>
              <a:t> no PMs then gets NAC followed by surgery</a:t>
            </a:r>
          </a:p>
          <a:p>
            <a:r>
              <a:rPr lang="en-US" dirty="0" smtClean="0"/>
              <a:t>Margins as for </a:t>
            </a:r>
            <a:r>
              <a:rPr lang="en-US" dirty="0" err="1" smtClean="0"/>
              <a:t>early,LNs</a:t>
            </a:r>
            <a:r>
              <a:rPr lang="en-US" dirty="0" smtClean="0"/>
              <a:t>-</a:t>
            </a:r>
            <a:r>
              <a:rPr lang="en-US" u="sng" dirty="0" smtClean="0"/>
              <a:t>&gt; </a:t>
            </a:r>
            <a:r>
              <a:rPr lang="en-US" dirty="0" smtClean="0"/>
              <a:t>16(aim for 30)</a:t>
            </a:r>
          </a:p>
          <a:p>
            <a:r>
              <a:rPr lang="en-US" dirty="0" smtClean="0"/>
              <a:t>D2 lymphadenectomy-major gastric arteries-CA,HA,LGA,SA-best chance at local </a:t>
            </a:r>
            <a:r>
              <a:rPr lang="en-US" dirty="0" err="1" smtClean="0"/>
              <a:t>dse</a:t>
            </a:r>
            <a:r>
              <a:rPr lang="en-US" dirty="0" smtClean="0"/>
              <a:t> control</a:t>
            </a:r>
          </a:p>
          <a:p>
            <a:r>
              <a:rPr lang="en-US" dirty="0" smtClean="0"/>
              <a:t>PS:D1-perigastric LNs(high recurrence),D3-porta </a:t>
            </a:r>
            <a:r>
              <a:rPr lang="en-US" dirty="0" err="1" smtClean="0"/>
              <a:t>hep</a:t>
            </a:r>
            <a:r>
              <a:rPr lang="en-US" dirty="0" smtClean="0"/>
              <a:t> and </a:t>
            </a:r>
            <a:r>
              <a:rPr lang="en-US" dirty="0" err="1" smtClean="0"/>
              <a:t>para</a:t>
            </a:r>
            <a:r>
              <a:rPr lang="en-US" dirty="0" smtClean="0"/>
              <a:t>-aortic(higher morbidity)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04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052" y="1600200"/>
            <a:ext cx="411989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96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LN status impact on survival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5000" t="24017" r="25160" b="11836"/>
          <a:stretch/>
        </p:blipFill>
        <p:spPr bwMode="auto">
          <a:xfrm>
            <a:off x="1329621" y="1663581"/>
            <a:ext cx="6484757" cy="4399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02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429</Words>
  <Application>Microsoft Office PowerPoint</Application>
  <PresentationFormat>On-screen Show (4:3)</PresentationFormat>
  <Paragraphs>73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Office Theme</vt:lpstr>
      <vt:lpstr>Packager Shell Object</vt:lpstr>
      <vt:lpstr>Surgical Management of Gastric Cancer</vt:lpstr>
      <vt:lpstr>Outline</vt:lpstr>
      <vt:lpstr>Introduction</vt:lpstr>
      <vt:lpstr>Pretreatment surgical staging</vt:lpstr>
      <vt:lpstr>PowerPoint Presentation</vt:lpstr>
      <vt:lpstr>Resectable early disease</vt:lpstr>
      <vt:lpstr>Resectable locally advanced dse</vt:lpstr>
      <vt:lpstr>PowerPoint Presentation</vt:lpstr>
      <vt:lpstr>LN status impact on survival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Surgery in Unresectable/Metastatic Dse </vt:lpstr>
      <vt:lpstr>Surgery for recurrent dse</vt:lpstr>
      <vt:lpstr>Long term complications of gastrectomy</vt:lpstr>
      <vt:lpstr>PowerPoint Presentation</vt:lpstr>
      <vt:lpstr>PowerPoint Presentation</vt:lpstr>
      <vt:lpstr>PowerPoint Presentation</vt:lpstr>
      <vt:lpstr>PowerPoint Presentation</vt:lpstr>
      <vt:lpstr>Anastomotic strictures</vt:lpstr>
      <vt:lpstr>Marginal ulcers-bleeding,perf,fistulae</vt:lpstr>
      <vt:lpstr>PowerPoint Presentation</vt:lpstr>
      <vt:lpstr>PowerPoint Presentation</vt:lpstr>
      <vt:lpstr>PowerPoint Presentation</vt:lpstr>
      <vt:lpstr>Surveillance post gastrectomy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Surgical Management of Gastric Cancer</dc:title>
  <dc:creator>user</dc:creator>
  <cp:lastModifiedBy>Virginia Wangui Mugira</cp:lastModifiedBy>
  <cp:revision>16</cp:revision>
  <dcterms:created xsi:type="dcterms:W3CDTF">2006-08-16T00:00:00Z</dcterms:created>
  <dcterms:modified xsi:type="dcterms:W3CDTF">2025-09-08T07:57:19Z</dcterms:modified>
</cp:coreProperties>
</file>